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5" r:id="rId2"/>
    <p:sldId id="294" r:id="rId3"/>
    <p:sldId id="306" r:id="rId4"/>
    <p:sldId id="327" r:id="rId5"/>
    <p:sldId id="300" r:id="rId6"/>
    <p:sldId id="299" r:id="rId7"/>
    <p:sldId id="344" r:id="rId8"/>
    <p:sldId id="328" r:id="rId9"/>
    <p:sldId id="308" r:id="rId10"/>
    <p:sldId id="309" r:id="rId11"/>
    <p:sldId id="301" r:id="rId12"/>
    <p:sldId id="302" r:id="rId13"/>
    <p:sldId id="305" r:id="rId14"/>
    <p:sldId id="310" r:id="rId15"/>
    <p:sldId id="303" r:id="rId16"/>
    <p:sldId id="345" r:id="rId17"/>
    <p:sldId id="304" r:id="rId18"/>
    <p:sldId id="307" r:id="rId19"/>
    <p:sldId id="346" r:id="rId20"/>
    <p:sldId id="312" r:id="rId21"/>
    <p:sldId id="313" r:id="rId22"/>
    <p:sldId id="322" r:id="rId23"/>
  </p:sldIdLst>
  <p:sldSz cx="9144000" cy="6858000" type="screen4x3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/>
        </p14:section>
        <p14:section name="Endocrine Control of Growth" id="{37D8B0FD-7D0B-4546-BBA7-DFA3804F4431}">
          <p14:sldIdLst>
            <p14:sldId id="295"/>
            <p14:sldId id="294"/>
            <p14:sldId id="306"/>
            <p14:sldId id="327"/>
            <p14:sldId id="300"/>
            <p14:sldId id="299"/>
            <p14:sldId id="344"/>
            <p14:sldId id="328"/>
            <p14:sldId id="308"/>
            <p14:sldId id="309"/>
            <p14:sldId id="301"/>
            <p14:sldId id="302"/>
            <p14:sldId id="305"/>
            <p14:sldId id="310"/>
            <p14:sldId id="303"/>
            <p14:sldId id="345"/>
            <p14:sldId id="304"/>
            <p14:sldId id="307"/>
            <p14:sldId id="346"/>
            <p14:sldId id="312"/>
            <p14:sldId id="313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tags" Target="tags/tag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6E8FE-1142-7F46-AF08-F5C77514D41C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7F72D-9A63-934E-BF8B-554F8797D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63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(10/16/15 10:18) -----</a:t>
            </a:r>
          </a:p>
          <a:p>
            <a:r>
              <a:rPr lang="en-US"/>
              <a:t>PKA responses to adrenaline/glucagon</a:t>
            </a:r>
          </a:p>
          <a:p>
            <a:r>
              <a:rPr lang="en-US"/>
              <a:t>alpha receptor sensitization cortisol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3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GH synthesis</a:t>
            </a:r>
          </a:p>
          <a:p>
            <a:r>
              <a:rPr lang="en-US" baseline="0" dirty="0" smtClean="0"/>
              <a:t>Less GHRH responsiveness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Less</a:t>
            </a:r>
            <a:r>
              <a:rPr lang="en-US" baseline="0" dirty="0" smtClean="0"/>
              <a:t> GHRH synthesis</a:t>
            </a:r>
          </a:p>
          <a:p>
            <a:r>
              <a:rPr lang="en-US" baseline="0" dirty="0" smtClean="0"/>
              <a:t>More SST synthesis</a:t>
            </a:r>
          </a:p>
          <a:p>
            <a:r>
              <a:rPr lang="en-US" baseline="0" dirty="0" smtClean="0"/>
              <a:t>More SST responsiveness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22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advantages of GH peaking at night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8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 </a:t>
            </a:r>
            <a:r>
              <a:rPr lang="en-US" dirty="0" err="1" smtClean="0"/>
              <a:t>efffector</a:t>
            </a:r>
            <a:r>
              <a:rPr lang="en-US" dirty="0" smtClean="0"/>
              <a:t>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5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Dual-effector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70% of cases are In the context of </a:t>
            </a:r>
            <a:r>
              <a:rPr lang="en-US" dirty="0" err="1" smtClean="0"/>
              <a:t>achondroplasia</a:t>
            </a:r>
            <a:r>
              <a:rPr lang="en-US" dirty="0" smtClean="0"/>
              <a:t>, this mutation causes FGFR3 to become constitutively active, inhibiting bone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9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image" Target="../media/image12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of Growth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1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Receptor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698923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7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25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Growth Hormone Causes IGF-1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4" y="1587500"/>
            <a:ext cx="7158945" cy="50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4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IGF-1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634366"/>
              </p:ext>
            </p:extLst>
          </p:nvPr>
        </p:nvGraphicFramePr>
        <p:xfrm>
          <a:off x="457200" y="1582616"/>
          <a:ext cx="8553117" cy="35102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chemical type is it?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 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Liver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Signaling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IGF1R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Tyrosine Kinase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Chondrocyte</a:t>
                      </a:r>
                      <a:r>
                        <a:rPr lang="en-US" baseline="0" dirty="0" smtClean="0"/>
                        <a:t> replication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 Synthesis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</a:t>
                      </a:r>
                    </a:p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GH production,</a:t>
                      </a:r>
                    </a:p>
                    <a:p>
                      <a:r>
                        <a:rPr lang="en-US" baseline="0" dirty="0" smtClean="0"/>
                        <a:t>IGF-1 degradation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183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Bone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163638"/>
            <a:ext cx="3606072" cy="554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14" y="2171700"/>
            <a:ext cx="4834085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Muscle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87500"/>
            <a:ext cx="6350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0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GH/IGF1 on Metabolism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1513312"/>
            <a:ext cx="5664200" cy="51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Can you recapitulate all the effects of GH by Providing IGF-1?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9" name="TPChart" descr="8A36009A7E6B47ED88712E394490DFCBChart2015101610064042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Feedback of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46" y="2044700"/>
            <a:ext cx="6158154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Hormones Influencing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92" y="1417638"/>
            <a:ext cx="5526208" cy="49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of Hypothyroidism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8" y="1176338"/>
            <a:ext cx="4333932" cy="556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1176338"/>
            <a:ext cx="4038600" cy="53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2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196259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Acromegaly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826500" cy="4525963"/>
          </a:xfrm>
        </p:spPr>
        <p:txBody>
          <a:bodyPr/>
          <a:lstStyle/>
          <a:p>
            <a:r>
              <a:rPr lang="en-US" dirty="0" smtClean="0"/>
              <a:t>Pituitary tumor of the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Overproduction of GH</a:t>
            </a:r>
          </a:p>
          <a:p>
            <a:r>
              <a:rPr lang="en-US" dirty="0" smtClean="0"/>
              <a:t>Clinical presentation</a:t>
            </a:r>
          </a:p>
          <a:p>
            <a:pPr lvl="1"/>
            <a:r>
              <a:rPr lang="en-US" dirty="0" smtClean="0"/>
              <a:t>Bone growth</a:t>
            </a:r>
          </a:p>
          <a:p>
            <a:pPr lvl="1"/>
            <a:r>
              <a:rPr lang="en-US" dirty="0" smtClean="0"/>
              <a:t>Protruding brow and jaw, spacing of teeth</a:t>
            </a:r>
          </a:p>
          <a:p>
            <a:pPr lvl="1"/>
            <a:r>
              <a:rPr lang="en-US" dirty="0" smtClean="0"/>
              <a:t>Low body fat increased muscle</a:t>
            </a:r>
          </a:p>
          <a:p>
            <a:pPr lvl="1"/>
            <a:r>
              <a:rPr lang="en-US" dirty="0" smtClean="0"/>
              <a:t>Insulin resistant/diabetic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5188770"/>
            <a:ext cx="3797300" cy="16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0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Dwarfism/Growth Hormone Deficiency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Congenital or immune destruction of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Can be GH deficiency or GH resistance</a:t>
            </a:r>
          </a:p>
          <a:p>
            <a:r>
              <a:rPr lang="en-US" dirty="0" smtClean="0"/>
              <a:t>Can be secondary to hypothyroidism</a:t>
            </a:r>
          </a:p>
          <a:p>
            <a:r>
              <a:rPr lang="en-US" dirty="0" smtClean="0"/>
              <a:t>Clinical features</a:t>
            </a:r>
          </a:p>
          <a:p>
            <a:pPr lvl="1"/>
            <a:r>
              <a:rPr lang="en-US" dirty="0" smtClean="0"/>
              <a:t>Reduced height</a:t>
            </a:r>
          </a:p>
          <a:p>
            <a:pPr lvl="1"/>
            <a:r>
              <a:rPr lang="en-US" dirty="0" smtClean="0"/>
              <a:t>Reduced muscle mass</a:t>
            </a:r>
          </a:p>
          <a:p>
            <a:pPr lvl="1"/>
            <a:r>
              <a:rPr lang="en-US" dirty="0" smtClean="0"/>
              <a:t>Elevations in fat mass</a:t>
            </a:r>
          </a:p>
          <a:p>
            <a:pPr lvl="1"/>
            <a:r>
              <a:rPr lang="en-US" dirty="0" smtClean="0"/>
              <a:t>Resistance to diabetes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252428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Organ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2900"/>
            <a:ext cx="6337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0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Hormones During Growth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455038"/>
              </p:ext>
            </p:extLst>
          </p:nvPr>
        </p:nvGraphicFramePr>
        <p:xfrm>
          <a:off x="330201" y="1397000"/>
          <a:ext cx="8686800" cy="4555575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95600"/>
                <a:gridCol w="2895600"/>
                <a:gridCol w="28956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Stage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Hormonal</a:t>
                      </a:r>
                      <a:r>
                        <a:rPr lang="en-US" baseline="0" dirty="0" smtClean="0"/>
                        <a:t> Requirements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Prenatal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(9 months)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Infantile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Juvenile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</a:t>
                      </a:r>
                      <a:r>
                        <a:rPr lang="en-US" baseline="0" dirty="0" smtClean="0"/>
                        <a:t>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GH,</a:t>
                      </a:r>
                      <a:r>
                        <a:rPr lang="en-US" baseline="0" dirty="0" smtClean="0"/>
                        <a:t> Insulin, T3, Vitamin D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Adolescent (Pubertal)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10-14</a:t>
                      </a:r>
                      <a:r>
                        <a:rPr lang="en-US" baseline="0" dirty="0" smtClean="0"/>
                        <a:t> (F)</a:t>
                      </a:r>
                    </a:p>
                    <a:p>
                      <a:r>
                        <a:rPr lang="en-US" baseline="0" dirty="0" smtClean="0"/>
                        <a:t>12-16 (M)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GH, insulin, T3, Vitamin D and Sex Steroids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Adult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Puberty – 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Normally limited growth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67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064125"/>
              </p:ext>
            </p:extLst>
          </p:nvPr>
        </p:nvGraphicFramePr>
        <p:xfrm>
          <a:off x="457200" y="1290516"/>
          <a:ext cx="8553117" cy="49682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 is it?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Somatotropes</a:t>
                      </a:r>
                      <a:r>
                        <a:rPr lang="en-US" b="0" baseline="0" dirty="0" smtClean="0"/>
                        <a:t> of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GHRH release (also regulated by </a:t>
                      </a:r>
                      <a:r>
                        <a:rPr lang="en-US" dirty="0" err="1" smtClean="0"/>
                        <a:t>somatostatin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 Hormone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JAK/STAT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 Synthesis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 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 Negative Feedback to Pituitary and Hypothalamus.  GH/IGF1</a:t>
                      </a:r>
                      <a:r>
                        <a:rPr lang="en-US" baseline="0" dirty="0" smtClean="0"/>
                        <a:t> Stimulation of </a:t>
                      </a:r>
                      <a:r>
                        <a:rPr lang="en-US" baseline="0" dirty="0" err="1" smtClean="0"/>
                        <a:t>somatostatin</a:t>
                      </a:r>
                      <a:r>
                        <a:rPr lang="en-US" baseline="0" dirty="0" smtClean="0"/>
                        <a:t> and receptor desensitization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09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4" y="1792037"/>
            <a:ext cx="7180596" cy="43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2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GH Decreases with </a:t>
            </a:r>
            <a:r>
              <a:rPr lang="en-US" dirty="0" smtClean="0"/>
              <a:t>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amongst yourselves about some possible mechanisms by which this could happen?</a:t>
            </a:r>
          </a:p>
          <a:p>
            <a:r>
              <a:rPr lang="en-US" dirty="0"/>
              <a:t>Less GH synthesis</a:t>
            </a:r>
          </a:p>
          <a:p>
            <a:r>
              <a:rPr lang="en-US" dirty="0"/>
              <a:t>Less GHRH </a:t>
            </a:r>
            <a:r>
              <a:rPr lang="en-US" dirty="0" smtClean="0"/>
              <a:t>responsiveness</a:t>
            </a:r>
          </a:p>
          <a:p>
            <a:r>
              <a:rPr lang="en-US" dirty="0" smtClean="0"/>
              <a:t>Less </a:t>
            </a:r>
            <a:r>
              <a:rPr lang="en-US" dirty="0"/>
              <a:t>GHRH synthesis</a:t>
            </a:r>
          </a:p>
          <a:p>
            <a:r>
              <a:rPr lang="en-US" dirty="0"/>
              <a:t>More SST synthesis</a:t>
            </a:r>
          </a:p>
          <a:p>
            <a:r>
              <a:rPr lang="en-US" dirty="0"/>
              <a:t>More SST responsiveness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9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 and 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46" y="1289050"/>
            <a:ext cx="4526054" cy="341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8900" y="4971534"/>
            <a:ext cx="136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GHRH Levels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84600" y="5431472"/>
            <a:ext cx="535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Rudman </a:t>
            </a:r>
            <a:r>
              <a:rPr lang="en-US" dirty="0"/>
              <a:t>D, </a:t>
            </a:r>
            <a:r>
              <a:rPr lang="en-US" dirty="0" err="1"/>
              <a:t>Kutner</a:t>
            </a:r>
            <a:r>
              <a:rPr lang="en-US" dirty="0"/>
              <a:t> MH, Rogers CM, </a:t>
            </a:r>
            <a:r>
              <a:rPr lang="en-US" dirty="0" err="1"/>
              <a:t>Lubin</a:t>
            </a:r>
            <a:r>
              <a:rPr lang="en-US" dirty="0"/>
              <a:t> MF, Fleming G a., et al. (1981) Impaired growth hormone secretion in the adult population. Relation to age and adiposity. J </a:t>
            </a:r>
            <a:r>
              <a:rPr lang="en-US" dirty="0" err="1"/>
              <a:t>Clin</a:t>
            </a:r>
            <a:r>
              <a:rPr lang="en-US" dirty="0"/>
              <a:t> Invest 67: 1361–1369. doi:10.1172/JCI110164.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2" y="1417638"/>
            <a:ext cx="419690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7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Rhythms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1095"/>
          <a:stretch/>
        </p:blipFill>
        <p:spPr>
          <a:xfrm>
            <a:off x="1066800" y="1417638"/>
            <a:ext cx="7073900" cy="49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55C5CF5589E41B39E373E7E3FBFE1DA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51D776E539F1430098D261F3B06703B8&lt;/guid&gt;&lt;date&gt;10/16/2015 09:41:3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55C5CF5589E41B39E373E7E3FBFE1DA&lt;/guid&gt;&lt;repollguid&gt;7338996356D244EFBD954F1D8B81EA19&lt;/repollguid&gt;&lt;sourceid&gt;511F279B9D804716BE2FA64EB1C57FD5&lt;/sourceid&gt;&lt;questiontext&gt;Can you recapitulate all the effects of GH by Providing IGF-1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B628DE82078D47CD8B21C7B1FC161254&lt;/guid&gt;&lt;answertext&gt;True&lt;/answertext&gt;&lt;valuetype&gt;0&lt;/valuetype&gt;&lt;/answer&gt;&lt;answer&gt;&lt;guid&gt;212482CCD7B44A52B0167178EB943C88&lt;/guid&gt;&lt;answertext&gt;False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Can you recapitulate all the effects of GH by Providing IGF-1?[;crlf;]44[;]44[;]44[;]False[;]0[;][;crlf;]1.9773[;]2[;]0.149[;]0.0222[;crlf;]1[;]0[;]True1[;]True[;][;crlf;]43[;]0[;]False2[;]False[;][;crlf;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781</Words>
  <Application>Microsoft Macintosh PowerPoint</Application>
  <PresentationFormat>On-screen Show (4:3)</PresentationFormat>
  <Paragraphs>136</Paragraphs>
  <Slides>22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Endocrine Control of Growth</vt:lpstr>
      <vt:lpstr>Learning Objectives</vt:lpstr>
      <vt:lpstr>Human Organ Growth</vt:lpstr>
      <vt:lpstr>Hormones During Growth</vt:lpstr>
      <vt:lpstr>Growth Hormone Summary</vt:lpstr>
      <vt:lpstr>Regulation of GH Release</vt:lpstr>
      <vt:lpstr>GH Decreases with Aging</vt:lpstr>
      <vt:lpstr>GH and Aging</vt:lpstr>
      <vt:lpstr>Diurnal Rhythms of GH Release</vt:lpstr>
      <vt:lpstr>Growth Hormone Receptor</vt:lpstr>
      <vt:lpstr>Growth Hormone Causes IGF-1 Release</vt:lpstr>
      <vt:lpstr>IGF-1 Summary</vt:lpstr>
      <vt:lpstr>Regulation of Bone Growth</vt:lpstr>
      <vt:lpstr>Regulation of Muscle Growth</vt:lpstr>
      <vt:lpstr>Effects of GH/IGF1 on Metabolism</vt:lpstr>
      <vt:lpstr>Can you recapitulate all the effects of GH by Providing IGF-1?</vt:lpstr>
      <vt:lpstr>Negative Feedback of GH</vt:lpstr>
      <vt:lpstr>Other Hormones Influencing Growth</vt:lpstr>
      <vt:lpstr>Treatment of Hypothyroidism</vt:lpstr>
      <vt:lpstr>Acromegaly</vt:lpstr>
      <vt:lpstr>Dwarfism/Growth Hormone Deficiency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101</cp:revision>
  <cp:lastPrinted>2015-10-15T20:10:10Z</cp:lastPrinted>
  <dcterms:created xsi:type="dcterms:W3CDTF">2015-03-17T15:56:54Z</dcterms:created>
  <dcterms:modified xsi:type="dcterms:W3CDTF">2015-10-16T15:22:22Z</dcterms:modified>
</cp:coreProperties>
</file>